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2B3B"/>
    <a:srgbClr val="A6DCF2"/>
    <a:srgbClr val="2DAA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61"/>
    <p:restoredTop sz="94655"/>
  </p:normalViewPr>
  <p:slideViewPr>
    <p:cSldViewPr snapToGrid="0" snapToObjects="1">
      <p:cViewPr>
        <p:scale>
          <a:sx n="37" d="100"/>
          <a:sy n="37" d="100"/>
        </p:scale>
        <p:origin x="232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fr-FR"/>
              <a:t>Modifiez le style du titre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4F68F0E-E6C9-554A-9825-851DD82B7682}" type="datetimeFigureOut">
              <a:rPr lang="fr-FR" smtClean="0"/>
              <a:t>29/04/2019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86687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4F68F0E-E6C9-554A-9825-851DD82B7682}" type="datetimeFigureOut">
              <a:rPr lang="fr-FR" smtClean="0"/>
              <a:t>29/04/2019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129898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fr-FR"/>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4F68F0E-E6C9-554A-9825-851DD82B7682}" type="datetimeFigureOut">
              <a:rPr lang="fr-FR" smtClean="0"/>
              <a:t>29/04/2019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3257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4F68F0E-E6C9-554A-9825-851DD82B7682}" type="datetimeFigureOut">
              <a:rPr lang="fr-FR" smtClean="0"/>
              <a:t>29/04/2019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90642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fr-FR"/>
              <a:t>Modifiez le style du titre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fr-FR"/>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4F68F0E-E6C9-554A-9825-851DD82B7682}" type="datetimeFigureOut">
              <a:rPr lang="fr-FR" smtClean="0"/>
              <a:t>29/04/2019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33474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fr-FR"/>
              <a:t>Cliquez pour 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fr-FR"/>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14F68F0E-E6C9-554A-9825-851DD82B7682}" type="datetimeFigureOut">
              <a:rPr lang="fr-FR" smtClean="0"/>
              <a:t>29/04/2019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44996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fr-FR"/>
              <a:t>Modifiez le style du titre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fr-FR"/>
              <a:t>Cliquez pour 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2085368" y="7810963"/>
            <a:ext cx="12807832" cy="11488750"/>
          </a:xfrm>
        </p:spPr>
        <p:txBody>
          <a:bodyPr/>
          <a:lstStyle/>
          <a:p>
            <a:pPr lvl="0"/>
            <a:r>
              <a:rPr lang="fr-FR"/>
              <a:t>Cliquez pour 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fr-FR"/>
              <a:t>Cliquez pour 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15326828" y="7810963"/>
            <a:ext cx="12870909" cy="11488750"/>
          </a:xfrm>
        </p:spPr>
        <p:txBody>
          <a:bodyPr/>
          <a:lstStyle/>
          <a:p>
            <a:pPr lvl="0"/>
            <a:r>
              <a:rPr lang="fr-FR"/>
              <a:t>Cliquez pour 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14F68F0E-E6C9-554A-9825-851DD82B7682}" type="datetimeFigureOut">
              <a:rPr lang="fr-FR" smtClean="0"/>
              <a:t>29/04/2019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63368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4F68F0E-E6C9-554A-9825-851DD82B7682}" type="datetimeFigureOut">
              <a:rPr lang="fr-FR" smtClean="0"/>
              <a:t>29/04/2019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105760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68F0E-E6C9-554A-9825-851DD82B7682}" type="datetimeFigureOut">
              <a:rPr lang="fr-FR" smtClean="0"/>
              <a:t>29/04/2019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166529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fr-FR"/>
              <a:t>Modifiez le style du titre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fr-FR"/>
              <a:t>Cliquez pour 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fr-FR"/>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14F68F0E-E6C9-554A-9825-851DD82B7682}" type="datetimeFigureOut">
              <a:rPr lang="fr-FR" smtClean="0"/>
              <a:t>29/04/2019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46792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fr-FR"/>
              <a:t>Modifiez le style du titre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fr-FR"/>
              <a:t>Cliquez sur l'icône pour ajouter une image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fr-FR"/>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14F68F0E-E6C9-554A-9825-851DD82B7682}" type="datetimeFigureOut">
              <a:rPr lang="fr-FR" smtClean="0"/>
              <a:t>29/04/2019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DD26EE-FF50-6F47-AD27-9FC28085DFF0}" type="slidenum">
              <a:rPr lang="fr-FR" smtClean="0"/>
              <a:t>‹N°›</a:t>
            </a:fld>
            <a:endParaRPr lang="fr-FR"/>
          </a:p>
        </p:txBody>
      </p:sp>
    </p:spTree>
    <p:extLst>
      <p:ext uri="{BB962C8B-B14F-4D97-AF65-F5344CB8AC3E}">
        <p14:creationId xmlns:p14="http://schemas.microsoft.com/office/powerpoint/2010/main" val="139713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fr-FR"/>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14F68F0E-E6C9-554A-9825-851DD82B7682}" type="datetimeFigureOut">
              <a:rPr lang="fr-FR" smtClean="0"/>
              <a:t>29/04/2019</a:t>
            </a:fld>
            <a:endParaRPr lang="fr-FR"/>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1ADD26EE-FF50-6F47-AD27-9FC28085DFF0}" type="slidenum">
              <a:rPr lang="fr-FR" smtClean="0"/>
              <a:t>‹N°›</a:t>
            </a:fld>
            <a:endParaRPr lang="fr-FR"/>
          </a:p>
        </p:txBody>
      </p:sp>
    </p:spTree>
    <p:extLst>
      <p:ext uri="{BB962C8B-B14F-4D97-AF65-F5344CB8AC3E}">
        <p14:creationId xmlns:p14="http://schemas.microsoft.com/office/powerpoint/2010/main" val="2186781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6E24DA7-B17C-B14F-BF30-FB083BE2D8BE}"/>
              </a:ext>
            </a:extLst>
          </p:cNvPr>
          <p:cNvPicPr>
            <a:picLocks noChangeAspect="1"/>
          </p:cNvPicPr>
          <p:nvPr/>
        </p:nvPicPr>
        <p:blipFill>
          <a:blip r:embed="rId2"/>
          <a:stretch>
            <a:fillRect/>
          </a:stretch>
        </p:blipFill>
        <p:spPr>
          <a:xfrm>
            <a:off x="7433556" y="4328071"/>
            <a:ext cx="17192784" cy="12198092"/>
          </a:xfrm>
          <a:prstGeom prst="rect">
            <a:avLst/>
          </a:prstGeom>
        </p:spPr>
      </p:pic>
      <p:sp>
        <p:nvSpPr>
          <p:cNvPr id="5" name="ZoneTexte 4">
            <a:extLst>
              <a:ext uri="{FF2B5EF4-FFF2-40B4-BE49-F238E27FC236}">
                <a16:creationId xmlns:a16="http://schemas.microsoft.com/office/drawing/2014/main" id="{EBA5BC25-7805-554A-823D-373A8D5976AA}"/>
              </a:ext>
            </a:extLst>
          </p:cNvPr>
          <p:cNvSpPr txBox="1"/>
          <p:nvPr/>
        </p:nvSpPr>
        <p:spPr>
          <a:xfrm>
            <a:off x="25674641" y="3681740"/>
            <a:ext cx="3397138" cy="2308324"/>
          </a:xfrm>
          <a:prstGeom prst="rect">
            <a:avLst/>
          </a:prstGeom>
          <a:noFill/>
        </p:spPr>
        <p:txBody>
          <a:bodyPr wrap="square" rtlCol="0">
            <a:spAutoFit/>
          </a:bodyPr>
          <a:lstStyle/>
          <a:p>
            <a:r>
              <a:rPr lang="fr-FR" sz="2400" dirty="0"/>
              <a:t>SI VOUS AVEZ DES INSTITUTIONS PARTENAIRES : </a:t>
            </a:r>
          </a:p>
          <a:p>
            <a:r>
              <a:rPr lang="fr-FR" sz="2400" dirty="0"/>
              <a:t>- SUPPRIMEZ LES ENCARTS BLEUS ET COLLER VOS LOGOS</a:t>
            </a:r>
          </a:p>
        </p:txBody>
      </p:sp>
      <p:cxnSp>
        <p:nvCxnSpPr>
          <p:cNvPr id="9" name="Connecteur droit avec flèche 8">
            <a:extLst>
              <a:ext uri="{FF2B5EF4-FFF2-40B4-BE49-F238E27FC236}">
                <a16:creationId xmlns:a16="http://schemas.microsoft.com/office/drawing/2014/main" id="{E8AC9A6A-DACC-F04F-B5DD-EF69E99515D2}"/>
              </a:ext>
            </a:extLst>
          </p:cNvPr>
          <p:cNvCxnSpPr>
            <a:cxnSpLocks/>
            <a:stCxn id="5" idx="1"/>
          </p:cNvCxnSpPr>
          <p:nvPr/>
        </p:nvCxnSpPr>
        <p:spPr>
          <a:xfrm flipH="1">
            <a:off x="22876043" y="4835902"/>
            <a:ext cx="2798598" cy="160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EFA5FAC9-A7F2-E346-A82E-703297B21349}"/>
              </a:ext>
            </a:extLst>
          </p:cNvPr>
          <p:cNvSpPr txBox="1"/>
          <p:nvPr/>
        </p:nvSpPr>
        <p:spPr>
          <a:xfrm>
            <a:off x="856542" y="7236534"/>
            <a:ext cx="5129215" cy="10802957"/>
          </a:xfrm>
          <a:prstGeom prst="rect">
            <a:avLst/>
          </a:prstGeom>
          <a:noFill/>
        </p:spPr>
        <p:txBody>
          <a:bodyPr wrap="square" rtlCol="0">
            <a:spAutoFit/>
          </a:bodyPr>
          <a:lstStyle/>
          <a:p>
            <a:r>
              <a:rPr lang="fr-FR" sz="2400" dirty="0"/>
              <a:t>VOS PARAGRAPHES NE DOIVENT PAS ÊTRE UN TEXTE LONG. IL FAUT AVOIR UN STYLE SIMPLE, CLAIR ET CONCIS.</a:t>
            </a:r>
          </a:p>
          <a:p>
            <a:endParaRPr lang="fr-FR" sz="2400" dirty="0"/>
          </a:p>
          <a:p>
            <a:r>
              <a:rPr lang="fr-FR" sz="2400" dirty="0"/>
              <a:t>ALLER A L’ESSENTIEL !</a:t>
            </a:r>
          </a:p>
          <a:p>
            <a:endParaRPr lang="fr-FR" sz="2400" dirty="0"/>
          </a:p>
          <a:p>
            <a:r>
              <a:rPr lang="fr-FR" sz="2400" dirty="0"/>
              <a:t>VOUS POUVEZ AJOUTER DES FIGURES, TABLEAUX OU GRAPHIQUES</a:t>
            </a:r>
          </a:p>
          <a:p>
            <a:endParaRPr lang="fr-FR" sz="2400" dirty="0"/>
          </a:p>
          <a:p>
            <a:endParaRPr lang="fr-FR" sz="2400" dirty="0"/>
          </a:p>
          <a:p>
            <a:r>
              <a:rPr lang="fr-FR" sz="2400" dirty="0"/>
              <a:t>LES PARTIES PEUVENT VARIER EN IMPORTANCE SUIVANT LE TYPE DE TRAVAUX :</a:t>
            </a:r>
          </a:p>
          <a:p>
            <a:endParaRPr lang="fr-FR" sz="2400" dirty="0"/>
          </a:p>
          <a:p>
            <a:pPr marL="285750" indent="-285750">
              <a:buFont typeface="Arial" panose="020B0604020202020204" pitchFamily="34" charset="0"/>
              <a:buChar char="•"/>
            </a:pPr>
            <a:r>
              <a:rPr lang="fr-FR" sz="2400" dirty="0"/>
              <a:t>SOUVENT LA MÉTHODE SERA PLUS CONSÉQUENTE DANS UN PROTOCOLE</a:t>
            </a:r>
          </a:p>
          <a:p>
            <a:endParaRPr lang="fr-FR" sz="2400" dirty="0"/>
          </a:p>
          <a:p>
            <a:pPr marL="285750" indent="-285750">
              <a:buFont typeface="Arial" panose="020B0604020202020204" pitchFamily="34" charset="0"/>
              <a:buChar char="•"/>
            </a:pPr>
            <a:r>
              <a:rPr lang="fr-FR" sz="2400" dirty="0"/>
              <a:t>LES RESULTATS SERONT PLUS IMPORTANT DANS LA PRÉSENTATION D’UNE ÉTUDE TERMINÉE</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LA DISCUSSION PEUT ÊTRE PLUS LONGUE DANS DES APPROCHES QUALITATIVES OU DES TRAVAUX TECHNIQUES.</a:t>
            </a:r>
          </a:p>
          <a:p>
            <a:pPr marL="285750" indent="-285750">
              <a:buFontTx/>
              <a:buChar char="-"/>
            </a:pPr>
            <a:endParaRPr lang="fr-FR" sz="2400" dirty="0"/>
          </a:p>
          <a:p>
            <a:r>
              <a:rPr lang="fr-FR" sz="2400" dirty="0"/>
              <a:t>REAJUSTER VOS PARTIES SELON VOS BESOINS !</a:t>
            </a:r>
          </a:p>
        </p:txBody>
      </p:sp>
      <p:sp>
        <p:nvSpPr>
          <p:cNvPr id="44" name="ZoneTexte 43">
            <a:extLst>
              <a:ext uri="{FF2B5EF4-FFF2-40B4-BE49-F238E27FC236}">
                <a16:creationId xmlns:a16="http://schemas.microsoft.com/office/drawing/2014/main" id="{6775F236-3040-7248-AF5E-D379DEAE2E35}"/>
              </a:ext>
            </a:extLst>
          </p:cNvPr>
          <p:cNvSpPr txBox="1"/>
          <p:nvPr/>
        </p:nvSpPr>
        <p:spPr>
          <a:xfrm>
            <a:off x="4887651" y="18311825"/>
            <a:ext cx="6251659" cy="2677656"/>
          </a:xfrm>
          <a:prstGeom prst="rect">
            <a:avLst/>
          </a:prstGeom>
          <a:noFill/>
        </p:spPr>
        <p:txBody>
          <a:bodyPr wrap="square" rtlCol="0">
            <a:spAutoFit/>
          </a:bodyPr>
          <a:lstStyle/>
          <a:p>
            <a:r>
              <a:rPr lang="fr-FR" sz="2400" dirty="0"/>
              <a:t>DANS LES REMERCIEMENTS, VOUS POUVEZ MENTIONNER : </a:t>
            </a:r>
          </a:p>
          <a:p>
            <a:pPr marL="285750" indent="-285750">
              <a:buFont typeface="Arial" panose="020B0604020202020204" pitchFamily="34" charset="0"/>
              <a:buChar char="•"/>
            </a:pPr>
            <a:r>
              <a:rPr lang="fr-FR" sz="2400" dirty="0"/>
              <a:t>DES PERSONNES QUI ONT CONTRIBUÉ INDIRECTEMENT (RELECTURE, TRADUCTION, MISE EN FORME)</a:t>
            </a:r>
          </a:p>
          <a:p>
            <a:pPr marL="285750" indent="-285750">
              <a:buFont typeface="Arial" panose="020B0604020202020204" pitchFamily="34" charset="0"/>
              <a:buChar char="•"/>
            </a:pPr>
            <a:r>
              <a:rPr lang="fr-FR" sz="2400" dirty="0"/>
              <a:t>DES FINANCEURS</a:t>
            </a:r>
          </a:p>
          <a:p>
            <a:r>
              <a:rPr lang="fr-FR" sz="2400" dirty="0"/>
              <a:t>…</a:t>
            </a:r>
          </a:p>
        </p:txBody>
      </p:sp>
      <p:sp>
        <p:nvSpPr>
          <p:cNvPr id="45" name="ZoneTexte 44">
            <a:extLst>
              <a:ext uri="{FF2B5EF4-FFF2-40B4-BE49-F238E27FC236}">
                <a16:creationId xmlns:a16="http://schemas.microsoft.com/office/drawing/2014/main" id="{B2BA8520-D741-874A-B45E-790114E775F5}"/>
              </a:ext>
            </a:extLst>
          </p:cNvPr>
          <p:cNvSpPr txBox="1"/>
          <p:nvPr/>
        </p:nvSpPr>
        <p:spPr>
          <a:xfrm>
            <a:off x="18193803" y="18167775"/>
            <a:ext cx="6251659" cy="1200329"/>
          </a:xfrm>
          <a:prstGeom prst="rect">
            <a:avLst/>
          </a:prstGeom>
          <a:noFill/>
        </p:spPr>
        <p:txBody>
          <a:bodyPr wrap="square" rtlCol="0">
            <a:spAutoFit/>
          </a:bodyPr>
          <a:lstStyle/>
          <a:p>
            <a:r>
              <a:rPr lang="fr-FR" sz="2400" dirty="0"/>
              <a:t>LES RÉFÉRENCES SONT EN STYLE VANCOUVER (CF. INSTRUCTION AUX AUTEURS ET APPELEES PAR ORDRE D’APPARITION DANS LE POSTER</a:t>
            </a:r>
          </a:p>
        </p:txBody>
      </p:sp>
      <p:cxnSp>
        <p:nvCxnSpPr>
          <p:cNvPr id="11" name="Connecteur droit avec flèche 10">
            <a:extLst>
              <a:ext uri="{FF2B5EF4-FFF2-40B4-BE49-F238E27FC236}">
                <a16:creationId xmlns:a16="http://schemas.microsoft.com/office/drawing/2014/main" id="{01405247-D256-874D-B20A-16D5E3DBECDE}"/>
              </a:ext>
            </a:extLst>
          </p:cNvPr>
          <p:cNvCxnSpPr>
            <a:cxnSpLocks/>
            <a:stCxn id="43" idx="3"/>
          </p:cNvCxnSpPr>
          <p:nvPr/>
        </p:nvCxnSpPr>
        <p:spPr>
          <a:xfrm flipV="1">
            <a:off x="5985757" y="11261558"/>
            <a:ext cx="2340096" cy="1376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B1DF6990-3240-B24F-8A45-A257D20834B5}"/>
              </a:ext>
            </a:extLst>
          </p:cNvPr>
          <p:cNvCxnSpPr>
            <a:cxnSpLocks/>
            <a:stCxn id="43" idx="3"/>
          </p:cNvCxnSpPr>
          <p:nvPr/>
        </p:nvCxnSpPr>
        <p:spPr>
          <a:xfrm flipV="1">
            <a:off x="5985757" y="8662737"/>
            <a:ext cx="9992180" cy="3975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8335A4B2-5ED2-0A45-919E-F3AE25AD9816}"/>
              </a:ext>
            </a:extLst>
          </p:cNvPr>
          <p:cNvCxnSpPr>
            <a:stCxn id="44" idx="0"/>
          </p:cNvCxnSpPr>
          <p:nvPr/>
        </p:nvCxnSpPr>
        <p:spPr>
          <a:xfrm flipV="1">
            <a:off x="8013481" y="16132671"/>
            <a:ext cx="2560346" cy="21791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F4573991-3F2F-D44E-87D1-EDE817673FBC}"/>
              </a:ext>
            </a:extLst>
          </p:cNvPr>
          <p:cNvCxnSpPr>
            <a:cxnSpLocks/>
          </p:cNvCxnSpPr>
          <p:nvPr/>
        </p:nvCxnSpPr>
        <p:spPr>
          <a:xfrm flipV="1">
            <a:off x="20094742" y="16295286"/>
            <a:ext cx="0" cy="187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BFC82A3C-F03F-7142-96B8-F57DA352648B}"/>
              </a:ext>
            </a:extLst>
          </p:cNvPr>
          <p:cNvSpPr txBox="1"/>
          <p:nvPr/>
        </p:nvSpPr>
        <p:spPr>
          <a:xfrm>
            <a:off x="778318" y="1507319"/>
            <a:ext cx="9111640" cy="3416320"/>
          </a:xfrm>
          <a:prstGeom prst="rect">
            <a:avLst/>
          </a:prstGeom>
          <a:noFill/>
        </p:spPr>
        <p:txBody>
          <a:bodyPr wrap="square" rtlCol="0">
            <a:spAutoFit/>
          </a:bodyPr>
          <a:lstStyle/>
          <a:p>
            <a:r>
              <a:rPr lang="fr-FR" sz="2400" dirty="0"/>
              <a:t>LE FORMAT DU POSTER EST EN A1</a:t>
            </a:r>
          </a:p>
          <a:p>
            <a:r>
              <a:rPr lang="fr-FR" sz="2400" b="1" dirty="0"/>
              <a:t>594 x 841 mm</a:t>
            </a:r>
            <a:endParaRPr lang="fr-FR" sz="2400" dirty="0"/>
          </a:p>
          <a:p>
            <a:r>
              <a:rPr lang="fr-FR" sz="2400" dirty="0"/>
              <a:t>IL EST EN MODE PAYSAGE</a:t>
            </a:r>
          </a:p>
          <a:p>
            <a:endParaRPr lang="fr-FR" sz="2400" dirty="0"/>
          </a:p>
          <a:p>
            <a:r>
              <a:rPr lang="fr-FR" sz="2400" dirty="0"/>
              <a:t>TESTEZ VOTRE POSTER EN A3 POUR VÉRIFIER LA LISIBILITÉ</a:t>
            </a:r>
          </a:p>
          <a:p>
            <a:endParaRPr lang="fr-FR" sz="2400" dirty="0"/>
          </a:p>
          <a:p>
            <a:r>
              <a:rPr lang="fr-FR" sz="2400" dirty="0"/>
              <a:t>PRENEZ CONSEIL AUPRES D’UN REPROGRAPHE POUR L’IMPRESSION (BORD DE COUPE, LECTURE…)</a:t>
            </a:r>
          </a:p>
          <a:p>
            <a:endParaRPr lang="fr-FR" sz="2400" dirty="0"/>
          </a:p>
        </p:txBody>
      </p:sp>
      <p:sp>
        <p:nvSpPr>
          <p:cNvPr id="54" name="ZoneTexte 53">
            <a:extLst>
              <a:ext uri="{FF2B5EF4-FFF2-40B4-BE49-F238E27FC236}">
                <a16:creationId xmlns:a16="http://schemas.microsoft.com/office/drawing/2014/main" id="{E88DFA05-0480-904F-9FCA-3F92015234D0}"/>
              </a:ext>
            </a:extLst>
          </p:cNvPr>
          <p:cNvSpPr txBox="1"/>
          <p:nvPr/>
        </p:nvSpPr>
        <p:spPr>
          <a:xfrm>
            <a:off x="10069015" y="1107210"/>
            <a:ext cx="17135753" cy="1323439"/>
          </a:xfrm>
          <a:prstGeom prst="rect">
            <a:avLst/>
          </a:prstGeom>
          <a:solidFill>
            <a:schemeClr val="bg1"/>
          </a:solidFill>
          <a:ln>
            <a:solidFill>
              <a:srgbClr val="912B3B"/>
            </a:solidFill>
          </a:ln>
        </p:spPr>
        <p:txBody>
          <a:bodyPr wrap="square" rtlCol="0">
            <a:spAutoFit/>
          </a:bodyPr>
          <a:lstStyle/>
          <a:p>
            <a:pPr algn="ctr"/>
            <a:r>
              <a:rPr lang="fr-FR" sz="8000" dirty="0">
                <a:latin typeface="Avenir Next Condensed" panose="020B0506020202020204" pitchFamily="34" charset="0"/>
              </a:rPr>
              <a:t>CONSEILS</a:t>
            </a:r>
          </a:p>
        </p:txBody>
      </p:sp>
    </p:spTree>
    <p:extLst>
      <p:ext uri="{BB962C8B-B14F-4D97-AF65-F5344CB8AC3E}">
        <p14:creationId xmlns:p14="http://schemas.microsoft.com/office/powerpoint/2010/main" val="371915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Image 38" descr="Une image contenant objet&#10;&#10;Description générée automatiquement">
            <a:extLst>
              <a:ext uri="{FF2B5EF4-FFF2-40B4-BE49-F238E27FC236}">
                <a16:creationId xmlns:a16="http://schemas.microsoft.com/office/drawing/2014/main" id="{299D8049-23D9-5F4F-B8DF-413E34B4C632}"/>
              </a:ext>
            </a:extLst>
          </p:cNvPr>
          <p:cNvPicPr>
            <a:picLocks noChangeAspect="1"/>
          </p:cNvPicPr>
          <p:nvPr/>
        </p:nvPicPr>
        <p:blipFill>
          <a:blip r:embed="rId2"/>
          <a:stretch>
            <a:fillRect/>
          </a:stretch>
        </p:blipFill>
        <p:spPr>
          <a:xfrm rot="16200000">
            <a:off x="4411898" y="-4450977"/>
            <a:ext cx="21451416" cy="30353371"/>
          </a:xfrm>
          <a:prstGeom prst="rect">
            <a:avLst/>
          </a:prstGeom>
        </p:spPr>
      </p:pic>
      <p:grpSp>
        <p:nvGrpSpPr>
          <p:cNvPr id="20" name="Groupe 19">
            <a:extLst>
              <a:ext uri="{FF2B5EF4-FFF2-40B4-BE49-F238E27FC236}">
                <a16:creationId xmlns:a16="http://schemas.microsoft.com/office/drawing/2014/main" id="{BDD1645E-FE98-3F44-BD5C-BBC1992560C4}"/>
              </a:ext>
            </a:extLst>
          </p:cNvPr>
          <p:cNvGrpSpPr/>
          <p:nvPr/>
        </p:nvGrpSpPr>
        <p:grpSpPr>
          <a:xfrm>
            <a:off x="4997856" y="248563"/>
            <a:ext cx="20279500" cy="2527496"/>
            <a:chOff x="8017592" y="-115524"/>
            <a:chExt cx="19177000" cy="2527496"/>
          </a:xfrm>
        </p:grpSpPr>
        <p:sp>
          <p:nvSpPr>
            <p:cNvPr id="38" name="Rectangle : coins arrondis 37">
              <a:extLst>
                <a:ext uri="{FF2B5EF4-FFF2-40B4-BE49-F238E27FC236}">
                  <a16:creationId xmlns:a16="http://schemas.microsoft.com/office/drawing/2014/main" id="{A46EEB82-F680-864E-A027-FD439E055776}"/>
                </a:ext>
              </a:extLst>
            </p:cNvPr>
            <p:cNvSpPr/>
            <p:nvPr/>
          </p:nvSpPr>
          <p:spPr>
            <a:xfrm>
              <a:off x="8017592" y="-115524"/>
              <a:ext cx="19177000" cy="2527496"/>
            </a:xfrm>
            <a:prstGeom prst="roundRect">
              <a:avLst/>
            </a:prstGeom>
            <a:solidFill>
              <a:srgbClr val="A6DCF2"/>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540C0225-D063-6A41-ACB5-13917A4AB0FF}"/>
                </a:ext>
              </a:extLst>
            </p:cNvPr>
            <p:cNvSpPr>
              <a:spLocks/>
            </p:cNvSpPr>
            <p:nvPr/>
          </p:nvSpPr>
          <p:spPr>
            <a:xfrm>
              <a:off x="8326273" y="176224"/>
              <a:ext cx="18559638" cy="1944000"/>
            </a:xfrm>
            <a:prstGeom prst="roundRect">
              <a:avLst/>
            </a:prstGeom>
            <a:solidFill>
              <a:srgbClr val="2DAAE0"/>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5200" b="1" dirty="0">
                <a:solidFill>
                  <a:srgbClr val="912B3B"/>
                </a:solidFill>
                <a:latin typeface="Avenir Next Demi Bold" panose="020B0503020202020204" pitchFamily="34" charset="0"/>
              </a:endParaRPr>
            </a:p>
          </p:txBody>
        </p:sp>
      </p:grpSp>
      <p:pic>
        <p:nvPicPr>
          <p:cNvPr id="14" name="Image 13" descr="../../../../Logo/newlogoSSA%20JPEG.jpg">
            <a:extLst>
              <a:ext uri="{FF2B5EF4-FFF2-40B4-BE49-F238E27FC236}">
                <a16:creationId xmlns:a16="http://schemas.microsoft.com/office/drawing/2014/main" id="{CFC068FE-9CAA-714C-A303-C12ABFB213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816" y="707789"/>
            <a:ext cx="1660051" cy="1692000"/>
          </a:xfrm>
          <a:prstGeom prst="rect">
            <a:avLst/>
          </a:prstGeom>
          <a:noFill/>
          <a:ln>
            <a:noFill/>
          </a:ln>
        </p:spPr>
      </p:pic>
      <p:sp>
        <p:nvSpPr>
          <p:cNvPr id="3" name="ZoneTexte 2">
            <a:extLst>
              <a:ext uri="{FF2B5EF4-FFF2-40B4-BE49-F238E27FC236}">
                <a16:creationId xmlns:a16="http://schemas.microsoft.com/office/drawing/2014/main" id="{90359C95-47AF-4C44-9E25-9D75AB847222}"/>
              </a:ext>
            </a:extLst>
          </p:cNvPr>
          <p:cNvSpPr txBox="1"/>
          <p:nvPr/>
        </p:nvSpPr>
        <p:spPr>
          <a:xfrm>
            <a:off x="6569730" y="2179171"/>
            <a:ext cx="17135753" cy="1077218"/>
          </a:xfrm>
          <a:prstGeom prst="rect">
            <a:avLst/>
          </a:prstGeom>
          <a:solidFill>
            <a:schemeClr val="bg1"/>
          </a:solidFill>
          <a:ln>
            <a:solidFill>
              <a:srgbClr val="912B3B"/>
            </a:solidFill>
          </a:ln>
        </p:spPr>
        <p:txBody>
          <a:bodyPr wrap="square" rtlCol="0">
            <a:spAutoFit/>
          </a:bodyPr>
          <a:lstStyle/>
          <a:p>
            <a:pPr algn="ctr"/>
            <a:r>
              <a:rPr lang="fr-FR" sz="3200" dirty="0">
                <a:latin typeface="Avenir Next Condensed" panose="020B0506020202020204" pitchFamily="34" charset="0"/>
              </a:rPr>
              <a:t>Auteurs: Avenir </a:t>
            </a:r>
            <a:r>
              <a:rPr lang="fr-FR" sz="3200" dirty="0" err="1">
                <a:latin typeface="Avenir Next Condensed" panose="020B0506020202020204" pitchFamily="34" charset="0"/>
              </a:rPr>
              <a:t>condensed</a:t>
            </a:r>
            <a:r>
              <a:rPr lang="fr-FR" sz="3200" dirty="0">
                <a:latin typeface="Avenir Next Condensed" panose="020B0506020202020204" pitchFamily="34" charset="0"/>
              </a:rPr>
              <a:t> 32 pt. Soit : DUPUIS, A.</a:t>
            </a:r>
            <a:r>
              <a:rPr lang="fr-FR" sz="3200" baseline="30000" dirty="0">
                <a:latin typeface="Avenir Next Condensed" panose="020B0506020202020204" pitchFamily="34" charset="0"/>
              </a:rPr>
              <a:t>1</a:t>
            </a:r>
            <a:r>
              <a:rPr lang="fr-FR" sz="3200" dirty="0">
                <a:latin typeface="Avenir Next Condensed" panose="020B0506020202020204" pitchFamily="34" charset="0"/>
              </a:rPr>
              <a:t> (</a:t>
            </a:r>
            <a:r>
              <a:rPr lang="fr-FR" sz="3200" dirty="0" err="1">
                <a:latin typeface="Avenir Next Condensed" panose="020B0506020202020204" pitchFamily="34" charset="0"/>
              </a:rPr>
              <a:t>Inf</a:t>
            </a:r>
            <a:r>
              <a:rPr lang="fr-FR" sz="3200" dirty="0">
                <a:latin typeface="Avenir Next Condensed" panose="020B0506020202020204" pitchFamily="34" charset="0"/>
              </a:rPr>
              <a:t>, MPH, PhD), PARTLE, B.</a:t>
            </a:r>
            <a:r>
              <a:rPr lang="fr-FR" sz="3200" baseline="30000" dirty="0">
                <a:latin typeface="Avenir Next Condensed" panose="020B0506020202020204" pitchFamily="34" charset="0"/>
              </a:rPr>
              <a:t>2</a:t>
            </a:r>
            <a:r>
              <a:rPr lang="fr-FR" sz="3200" dirty="0">
                <a:latin typeface="Avenir Next Condensed" panose="020B0506020202020204" pitchFamily="34" charset="0"/>
              </a:rPr>
              <a:t> (MD, PhD)</a:t>
            </a:r>
          </a:p>
          <a:p>
            <a:pPr algn="ctr"/>
            <a:r>
              <a:rPr lang="fr-FR" sz="3200" dirty="0">
                <a:latin typeface="Avenir Next Condensed" panose="020B0506020202020204" pitchFamily="34" charset="0"/>
              </a:rPr>
              <a:t>1 - Ecole du Val-de-Grâce, PARIS ; 2 – HIA Laveran, Marseille</a:t>
            </a:r>
          </a:p>
        </p:txBody>
      </p:sp>
      <p:sp>
        <p:nvSpPr>
          <p:cNvPr id="21" name="ZoneTexte 20">
            <a:extLst>
              <a:ext uri="{FF2B5EF4-FFF2-40B4-BE49-F238E27FC236}">
                <a16:creationId xmlns:a16="http://schemas.microsoft.com/office/drawing/2014/main" id="{4882DC4F-88A7-9047-8CD5-7E3F04E8FAA2}"/>
              </a:ext>
            </a:extLst>
          </p:cNvPr>
          <p:cNvSpPr txBox="1"/>
          <p:nvPr/>
        </p:nvSpPr>
        <p:spPr>
          <a:xfrm>
            <a:off x="355669" y="5031696"/>
            <a:ext cx="8046256" cy="6001643"/>
          </a:xfrm>
          <a:prstGeom prst="rect">
            <a:avLst/>
          </a:prstGeom>
          <a:noFill/>
          <a:ln>
            <a:noFill/>
          </a:ln>
        </p:spPr>
        <p:txBody>
          <a:bodyPr wrap="square" rtlCol="0">
            <a:spAutoFit/>
          </a:bodyPr>
          <a:lstStyle/>
          <a:p>
            <a:r>
              <a:rPr lang="fr-FR" sz="32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a:t>
            </a:r>
          </a:p>
        </p:txBody>
      </p:sp>
      <p:sp>
        <p:nvSpPr>
          <p:cNvPr id="19" name="Rectangle 18">
            <a:extLst>
              <a:ext uri="{FF2B5EF4-FFF2-40B4-BE49-F238E27FC236}">
                <a16:creationId xmlns:a16="http://schemas.microsoft.com/office/drawing/2014/main" id="{6CF39B1A-8C5E-D842-AE06-24E9A2CC58C3}"/>
              </a:ext>
            </a:extLst>
          </p:cNvPr>
          <p:cNvSpPr/>
          <p:nvPr/>
        </p:nvSpPr>
        <p:spPr>
          <a:xfrm>
            <a:off x="25881390" y="705238"/>
            <a:ext cx="1625177" cy="1697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LOGO </a:t>
            </a:r>
            <a:r>
              <a:rPr lang="fr-FR" sz="1600" dirty="0"/>
              <a:t>PARTENAIRES ou SOUTIEN ou ETABLISSEMENT</a:t>
            </a:r>
            <a:endParaRPr lang="fr-FR" dirty="0"/>
          </a:p>
        </p:txBody>
      </p:sp>
      <p:sp>
        <p:nvSpPr>
          <p:cNvPr id="6" name="Rectangle : coins arrondis 5">
            <a:extLst>
              <a:ext uri="{FF2B5EF4-FFF2-40B4-BE49-F238E27FC236}">
                <a16:creationId xmlns:a16="http://schemas.microsoft.com/office/drawing/2014/main" id="{08BF7C09-770E-464A-B39E-CFE47AAB0EC5}"/>
              </a:ext>
            </a:extLst>
          </p:cNvPr>
          <p:cNvSpPr/>
          <p:nvPr/>
        </p:nvSpPr>
        <p:spPr>
          <a:xfrm>
            <a:off x="398439" y="3622754"/>
            <a:ext cx="7935581"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INTRODUCTION</a:t>
            </a:r>
          </a:p>
        </p:txBody>
      </p:sp>
      <p:sp>
        <p:nvSpPr>
          <p:cNvPr id="23" name="Rectangle : coins arrondis 22">
            <a:extLst>
              <a:ext uri="{FF2B5EF4-FFF2-40B4-BE49-F238E27FC236}">
                <a16:creationId xmlns:a16="http://schemas.microsoft.com/office/drawing/2014/main" id="{363A50B8-E00C-7748-8A9E-0514B03B907D}"/>
              </a:ext>
            </a:extLst>
          </p:cNvPr>
          <p:cNvSpPr/>
          <p:nvPr/>
        </p:nvSpPr>
        <p:spPr>
          <a:xfrm>
            <a:off x="8733449" y="3622754"/>
            <a:ext cx="12847203"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RÉSULTATS</a:t>
            </a:r>
          </a:p>
        </p:txBody>
      </p:sp>
      <p:sp>
        <p:nvSpPr>
          <p:cNvPr id="24" name="Rectangle : coins arrondis 23">
            <a:extLst>
              <a:ext uri="{FF2B5EF4-FFF2-40B4-BE49-F238E27FC236}">
                <a16:creationId xmlns:a16="http://schemas.microsoft.com/office/drawing/2014/main" id="{D4B6862A-E2BA-0B44-86BC-66FE3003D9F7}"/>
              </a:ext>
            </a:extLst>
          </p:cNvPr>
          <p:cNvSpPr/>
          <p:nvPr/>
        </p:nvSpPr>
        <p:spPr>
          <a:xfrm>
            <a:off x="22088239" y="3642051"/>
            <a:ext cx="7935581"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DISCUSSION</a:t>
            </a:r>
          </a:p>
        </p:txBody>
      </p:sp>
      <p:sp>
        <p:nvSpPr>
          <p:cNvPr id="25" name="Rectangle : coins arrondis 24">
            <a:extLst>
              <a:ext uri="{FF2B5EF4-FFF2-40B4-BE49-F238E27FC236}">
                <a16:creationId xmlns:a16="http://schemas.microsoft.com/office/drawing/2014/main" id="{C2CAB41E-E73D-7D4A-A5D4-861B9B0C690E}"/>
              </a:ext>
            </a:extLst>
          </p:cNvPr>
          <p:cNvSpPr/>
          <p:nvPr/>
        </p:nvSpPr>
        <p:spPr>
          <a:xfrm>
            <a:off x="22036949" y="11327702"/>
            <a:ext cx="7935581"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CONCLUSION</a:t>
            </a:r>
          </a:p>
        </p:txBody>
      </p:sp>
      <p:sp>
        <p:nvSpPr>
          <p:cNvPr id="26" name="Rectangle : coins arrondis 25">
            <a:extLst>
              <a:ext uri="{FF2B5EF4-FFF2-40B4-BE49-F238E27FC236}">
                <a16:creationId xmlns:a16="http://schemas.microsoft.com/office/drawing/2014/main" id="{EBAFFF72-5888-6746-9E67-24E598C651B2}"/>
              </a:ext>
            </a:extLst>
          </p:cNvPr>
          <p:cNvSpPr/>
          <p:nvPr/>
        </p:nvSpPr>
        <p:spPr>
          <a:xfrm>
            <a:off x="271641" y="18736301"/>
            <a:ext cx="16048364" cy="1033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bg1"/>
                </a:solidFill>
                <a:latin typeface="Avenir Next Condensed" panose="020B0506020202020204" pitchFamily="34" charset="0"/>
              </a:rPr>
              <a:t>REMERCIEMENTS / CONFLITS D’INTERETS</a:t>
            </a:r>
          </a:p>
        </p:txBody>
      </p:sp>
      <p:sp>
        <p:nvSpPr>
          <p:cNvPr id="27" name="Rectangle : coins arrondis 26">
            <a:extLst>
              <a:ext uri="{FF2B5EF4-FFF2-40B4-BE49-F238E27FC236}">
                <a16:creationId xmlns:a16="http://schemas.microsoft.com/office/drawing/2014/main" id="{D062851A-8133-B94D-9229-3906EEE7CD30}"/>
              </a:ext>
            </a:extLst>
          </p:cNvPr>
          <p:cNvSpPr/>
          <p:nvPr/>
        </p:nvSpPr>
        <p:spPr>
          <a:xfrm>
            <a:off x="172744" y="11419214"/>
            <a:ext cx="7935581"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MÉTHODE</a:t>
            </a:r>
          </a:p>
        </p:txBody>
      </p:sp>
      <p:sp>
        <p:nvSpPr>
          <p:cNvPr id="28" name="ZoneTexte 27">
            <a:extLst>
              <a:ext uri="{FF2B5EF4-FFF2-40B4-BE49-F238E27FC236}">
                <a16:creationId xmlns:a16="http://schemas.microsoft.com/office/drawing/2014/main" id="{44A2B217-81E3-6D49-9308-2BC41A8ED644}"/>
              </a:ext>
            </a:extLst>
          </p:cNvPr>
          <p:cNvSpPr txBox="1"/>
          <p:nvPr/>
        </p:nvSpPr>
        <p:spPr>
          <a:xfrm>
            <a:off x="271641" y="12734658"/>
            <a:ext cx="7837022" cy="6001643"/>
          </a:xfrm>
          <a:prstGeom prst="rect">
            <a:avLst/>
          </a:prstGeom>
          <a:noFill/>
          <a:ln>
            <a:noFill/>
          </a:ln>
        </p:spPr>
        <p:txBody>
          <a:bodyPr wrap="square" rtlCol="0">
            <a:spAutoFit/>
          </a:bodyPr>
          <a:lstStyle/>
          <a:p>
            <a:r>
              <a:rPr lang="fr-FR" sz="32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a:t>
            </a:r>
          </a:p>
        </p:txBody>
      </p:sp>
      <p:sp>
        <p:nvSpPr>
          <p:cNvPr id="29" name="ZoneTexte 28">
            <a:extLst>
              <a:ext uri="{FF2B5EF4-FFF2-40B4-BE49-F238E27FC236}">
                <a16:creationId xmlns:a16="http://schemas.microsoft.com/office/drawing/2014/main" id="{21A5D34F-CAB3-1742-8A57-943C5FFA4D24}"/>
              </a:ext>
            </a:extLst>
          </p:cNvPr>
          <p:cNvSpPr txBox="1"/>
          <p:nvPr/>
        </p:nvSpPr>
        <p:spPr>
          <a:xfrm>
            <a:off x="8937117" y="4978262"/>
            <a:ext cx="6286275" cy="14373165"/>
          </a:xfrm>
          <a:prstGeom prst="rect">
            <a:avLst/>
          </a:prstGeom>
          <a:noFill/>
          <a:ln>
            <a:noFill/>
          </a:ln>
        </p:spPr>
        <p:txBody>
          <a:bodyPr wrap="square" rtlCol="0">
            <a:spAutoFit/>
          </a:bodyPr>
          <a:lstStyle/>
          <a:p>
            <a:r>
              <a:rPr lang="fr-FR" sz="32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a:t>
            </a:r>
          </a:p>
        </p:txBody>
      </p:sp>
      <p:sp>
        <p:nvSpPr>
          <p:cNvPr id="30" name="ZoneTexte 29">
            <a:extLst>
              <a:ext uri="{FF2B5EF4-FFF2-40B4-BE49-F238E27FC236}">
                <a16:creationId xmlns:a16="http://schemas.microsoft.com/office/drawing/2014/main" id="{DE3B1858-3FA3-0F43-AEC2-B9491E1CB2CF}"/>
              </a:ext>
            </a:extLst>
          </p:cNvPr>
          <p:cNvSpPr txBox="1"/>
          <p:nvPr/>
        </p:nvSpPr>
        <p:spPr>
          <a:xfrm>
            <a:off x="15376782" y="5031696"/>
            <a:ext cx="6124975" cy="14373165"/>
          </a:xfrm>
          <a:prstGeom prst="rect">
            <a:avLst/>
          </a:prstGeom>
          <a:noFill/>
          <a:ln>
            <a:noFill/>
          </a:ln>
        </p:spPr>
        <p:txBody>
          <a:bodyPr wrap="square" rtlCol="0">
            <a:spAutoFit/>
          </a:bodyPr>
          <a:lstStyle/>
          <a:p>
            <a:r>
              <a:rPr lang="fr-FR" sz="32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a:t>
            </a:r>
          </a:p>
        </p:txBody>
      </p:sp>
      <p:sp>
        <p:nvSpPr>
          <p:cNvPr id="31" name="ZoneTexte 30">
            <a:extLst>
              <a:ext uri="{FF2B5EF4-FFF2-40B4-BE49-F238E27FC236}">
                <a16:creationId xmlns:a16="http://schemas.microsoft.com/office/drawing/2014/main" id="{0CCCAB6B-DAA7-7E41-B731-6AE7061CB763}"/>
              </a:ext>
            </a:extLst>
          </p:cNvPr>
          <p:cNvSpPr txBox="1"/>
          <p:nvPr/>
        </p:nvSpPr>
        <p:spPr>
          <a:xfrm>
            <a:off x="22186798" y="4981741"/>
            <a:ext cx="7837022" cy="6001643"/>
          </a:xfrm>
          <a:prstGeom prst="rect">
            <a:avLst/>
          </a:prstGeom>
          <a:noFill/>
          <a:ln>
            <a:noFill/>
          </a:ln>
        </p:spPr>
        <p:txBody>
          <a:bodyPr wrap="square" rtlCol="0">
            <a:spAutoFit/>
          </a:bodyPr>
          <a:lstStyle/>
          <a:p>
            <a:r>
              <a:rPr lang="fr-FR" sz="32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a:t>
            </a:r>
          </a:p>
        </p:txBody>
      </p:sp>
      <p:sp>
        <p:nvSpPr>
          <p:cNvPr id="32" name="ZoneTexte 31">
            <a:extLst>
              <a:ext uri="{FF2B5EF4-FFF2-40B4-BE49-F238E27FC236}">
                <a16:creationId xmlns:a16="http://schemas.microsoft.com/office/drawing/2014/main" id="{C57E9B76-E892-A341-B7A0-6A1B52256FC6}"/>
              </a:ext>
            </a:extLst>
          </p:cNvPr>
          <p:cNvSpPr txBox="1"/>
          <p:nvPr/>
        </p:nvSpPr>
        <p:spPr>
          <a:xfrm>
            <a:off x="22146254" y="12643321"/>
            <a:ext cx="7837022" cy="6001643"/>
          </a:xfrm>
          <a:prstGeom prst="rect">
            <a:avLst/>
          </a:prstGeom>
          <a:noFill/>
          <a:ln>
            <a:noFill/>
          </a:ln>
        </p:spPr>
        <p:txBody>
          <a:bodyPr wrap="square" rtlCol="0">
            <a:spAutoFit/>
          </a:bodyPr>
          <a:lstStyle/>
          <a:p>
            <a:r>
              <a:rPr lang="fr-FR" sz="32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a:t>
            </a:r>
          </a:p>
        </p:txBody>
      </p:sp>
      <p:sp>
        <p:nvSpPr>
          <p:cNvPr id="33" name="ZoneTexte 32">
            <a:extLst>
              <a:ext uri="{FF2B5EF4-FFF2-40B4-BE49-F238E27FC236}">
                <a16:creationId xmlns:a16="http://schemas.microsoft.com/office/drawing/2014/main" id="{1DE3AB38-B9DB-6D4B-9C04-D9FB3886EDAB}"/>
              </a:ext>
            </a:extLst>
          </p:cNvPr>
          <p:cNvSpPr txBox="1"/>
          <p:nvPr/>
        </p:nvSpPr>
        <p:spPr>
          <a:xfrm>
            <a:off x="321810" y="19852417"/>
            <a:ext cx="16362458" cy="1200329"/>
          </a:xfrm>
          <a:prstGeom prst="rect">
            <a:avLst/>
          </a:prstGeom>
          <a:noFill/>
          <a:ln>
            <a:noFill/>
          </a:ln>
        </p:spPr>
        <p:txBody>
          <a:bodyPr wrap="square" rtlCol="0">
            <a:spAutoFit/>
          </a:bodyPr>
          <a:lstStyle/>
          <a:p>
            <a:r>
              <a:rPr lang="fr-FR" sz="2400" dirty="0"/>
              <a:t>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 Texte</a:t>
            </a:r>
          </a:p>
        </p:txBody>
      </p:sp>
      <p:grpSp>
        <p:nvGrpSpPr>
          <p:cNvPr id="34" name="Groupe 33">
            <a:extLst>
              <a:ext uri="{FF2B5EF4-FFF2-40B4-BE49-F238E27FC236}">
                <a16:creationId xmlns:a16="http://schemas.microsoft.com/office/drawing/2014/main" id="{A05A00BB-1472-5A48-8C93-52D3545104C7}"/>
              </a:ext>
            </a:extLst>
          </p:cNvPr>
          <p:cNvGrpSpPr>
            <a:grpSpLocks noChangeAspect="1"/>
          </p:cNvGrpSpPr>
          <p:nvPr/>
        </p:nvGrpSpPr>
        <p:grpSpPr>
          <a:xfrm>
            <a:off x="0" y="625315"/>
            <a:ext cx="2823864" cy="1856948"/>
            <a:chOff x="-41608" y="5768999"/>
            <a:chExt cx="1080120" cy="718935"/>
          </a:xfrm>
        </p:grpSpPr>
        <p:pic>
          <p:nvPicPr>
            <p:cNvPr id="35" name="Image 34">
              <a:extLst>
                <a:ext uri="{FF2B5EF4-FFF2-40B4-BE49-F238E27FC236}">
                  <a16:creationId xmlns:a16="http://schemas.microsoft.com/office/drawing/2014/main" id="{04B9BFFD-697C-9647-8B9B-242F4F53F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76" y="5805264"/>
              <a:ext cx="660953" cy="669011"/>
            </a:xfrm>
            <a:prstGeom prst="rect">
              <a:avLst/>
            </a:prstGeom>
          </p:spPr>
        </p:pic>
        <p:sp>
          <p:nvSpPr>
            <p:cNvPr id="36" name="ZoneTexte 35">
              <a:extLst>
                <a:ext uri="{FF2B5EF4-FFF2-40B4-BE49-F238E27FC236}">
                  <a16:creationId xmlns:a16="http://schemas.microsoft.com/office/drawing/2014/main" id="{8EBD0D1C-79B6-9B42-833C-D9613BD5564F}"/>
                </a:ext>
              </a:extLst>
            </p:cNvPr>
            <p:cNvSpPr txBox="1"/>
            <p:nvPr/>
          </p:nvSpPr>
          <p:spPr>
            <a:xfrm>
              <a:off x="-41608" y="5768999"/>
              <a:ext cx="1080120" cy="718935"/>
            </a:xfrm>
            <a:prstGeom prst="rect">
              <a:avLst/>
            </a:prstGeom>
            <a:noFill/>
          </p:spPr>
          <p:txBody>
            <a:bodyPr wrap="square" rtlCol="0">
              <a:prstTxWarp prst="textButton">
                <a:avLst>
                  <a:gd name="adj" fmla="val 12382379"/>
                </a:avLst>
              </a:prstTxWarp>
              <a:spAutoFit/>
            </a:bodyPr>
            <a:lstStyle/>
            <a:p>
              <a:pPr algn="ctr"/>
              <a:r>
                <a:rPr lang="fr-FR" sz="2400" dirty="0">
                  <a:latin typeface="Avenir Next Condensed" panose="020B0506020202020204" pitchFamily="34" charset="0"/>
                  <a:ea typeface="Hiragino Kaku Gothic Pro W3" panose="020B0300000000000000" pitchFamily="34" charset="-128"/>
                </a:rPr>
                <a:t>Colloque 2020</a:t>
              </a:r>
            </a:p>
            <a:p>
              <a:pPr algn="ctr"/>
              <a:endParaRPr lang="fr-FR" sz="1400" dirty="0">
                <a:latin typeface="Avenir Next Condensed" panose="020B0506020202020204" pitchFamily="34" charset="0"/>
                <a:ea typeface="Hiragino Kaku Gothic Pro W3" panose="020B0300000000000000" pitchFamily="34" charset="-128"/>
              </a:endParaRPr>
            </a:p>
          </p:txBody>
        </p:sp>
      </p:grpSp>
      <p:cxnSp>
        <p:nvCxnSpPr>
          <p:cNvPr id="8" name="Connecteur droit 7">
            <a:extLst>
              <a:ext uri="{FF2B5EF4-FFF2-40B4-BE49-F238E27FC236}">
                <a16:creationId xmlns:a16="http://schemas.microsoft.com/office/drawing/2014/main" id="{836D53F6-4CB7-A149-B0B8-FEC8F3C63DB6}"/>
              </a:ext>
            </a:extLst>
          </p:cNvPr>
          <p:cNvCxnSpPr>
            <a:cxnSpLocks/>
          </p:cNvCxnSpPr>
          <p:nvPr/>
        </p:nvCxnSpPr>
        <p:spPr>
          <a:xfrm>
            <a:off x="364311" y="19602227"/>
            <a:ext cx="15925136"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5A4B07F-42D4-5A4D-9E1B-B72B8C5E3486}"/>
              </a:ext>
            </a:extLst>
          </p:cNvPr>
          <p:cNvSpPr/>
          <p:nvPr/>
        </p:nvSpPr>
        <p:spPr>
          <a:xfrm>
            <a:off x="28175138" y="705238"/>
            <a:ext cx="1625177" cy="1697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LOGO </a:t>
            </a:r>
            <a:r>
              <a:rPr lang="fr-FR" sz="1600" dirty="0"/>
              <a:t>PARTENAIRES ou SOUTIEN ou ETABLISSEMENT</a:t>
            </a:r>
            <a:endParaRPr lang="fr-FR" dirty="0"/>
          </a:p>
        </p:txBody>
      </p:sp>
      <p:sp>
        <p:nvSpPr>
          <p:cNvPr id="37" name="Rectangle : coins arrondis 36">
            <a:extLst>
              <a:ext uri="{FF2B5EF4-FFF2-40B4-BE49-F238E27FC236}">
                <a16:creationId xmlns:a16="http://schemas.microsoft.com/office/drawing/2014/main" id="{A9C59ABE-4EA4-CC46-AD17-48D72EB55C74}"/>
              </a:ext>
            </a:extLst>
          </p:cNvPr>
          <p:cNvSpPr/>
          <p:nvPr/>
        </p:nvSpPr>
        <p:spPr>
          <a:xfrm>
            <a:off x="16978978" y="18456328"/>
            <a:ext cx="13044842" cy="11967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dirty="0">
                <a:solidFill>
                  <a:schemeClr val="bg1"/>
                </a:solidFill>
                <a:latin typeface="Avenir Next Condensed" panose="020B0506020202020204" pitchFamily="34" charset="0"/>
              </a:rPr>
              <a:t>RÉFERENCES</a:t>
            </a:r>
          </a:p>
        </p:txBody>
      </p:sp>
      <p:sp>
        <p:nvSpPr>
          <p:cNvPr id="40" name="ZoneTexte 39">
            <a:extLst>
              <a:ext uri="{FF2B5EF4-FFF2-40B4-BE49-F238E27FC236}">
                <a16:creationId xmlns:a16="http://schemas.microsoft.com/office/drawing/2014/main" id="{50C218EF-A5A9-0B4F-A88C-5FAE53ECC7BF}"/>
              </a:ext>
            </a:extLst>
          </p:cNvPr>
          <p:cNvSpPr txBox="1"/>
          <p:nvPr/>
        </p:nvSpPr>
        <p:spPr>
          <a:xfrm>
            <a:off x="17048530" y="19421529"/>
            <a:ext cx="12975290" cy="2084399"/>
          </a:xfrm>
          <a:prstGeom prst="rect">
            <a:avLst/>
          </a:prstGeom>
          <a:noFill/>
          <a:ln>
            <a:noFill/>
          </a:ln>
        </p:spPr>
        <p:txBody>
          <a:bodyPr wrap="square" lIns="36000" tIns="36000" rIns="36000" bIns="108000" numCol="2" rtlCol="0">
            <a:spAutoFit/>
          </a:bodyPr>
          <a:lstStyle/>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r>
              <a:rPr lang="fr-FR" sz="1400" dirty="0"/>
              <a:t>Texte Texte Texte Texte Texte Texte Texte Texte Texte Texte Texte Texte Texte Texte Texte Texte Texte Texte Texte Texte</a:t>
            </a:r>
          </a:p>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r>
              <a:rPr lang="fr-FR" sz="1400" dirty="0"/>
              <a:t>Texte Texte Texte Texte Texte Texte Texte Texte Texte Texte Texte Texte Texte Texte Texte Texte Texte Texte Texte Texte </a:t>
            </a:r>
          </a:p>
          <a:p>
            <a:pPr marL="317500" indent="-317500">
              <a:buFont typeface="+mj-lt"/>
              <a:buAutoNum type="arabicPeriod"/>
            </a:pPr>
            <a:endParaRPr lang="fr-FR" sz="1400" dirty="0"/>
          </a:p>
        </p:txBody>
      </p:sp>
      <p:cxnSp>
        <p:nvCxnSpPr>
          <p:cNvPr id="42" name="Connecteur droit 41">
            <a:extLst>
              <a:ext uri="{FF2B5EF4-FFF2-40B4-BE49-F238E27FC236}">
                <a16:creationId xmlns:a16="http://schemas.microsoft.com/office/drawing/2014/main" id="{11E26897-ABCB-A440-BB07-E8E47230CAF4}"/>
              </a:ext>
            </a:extLst>
          </p:cNvPr>
          <p:cNvCxnSpPr>
            <a:cxnSpLocks/>
          </p:cNvCxnSpPr>
          <p:nvPr/>
        </p:nvCxnSpPr>
        <p:spPr>
          <a:xfrm>
            <a:off x="17048530" y="19395418"/>
            <a:ext cx="12924000"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D2D29A5-4A2B-F64C-B66B-997D8D142B0A}"/>
              </a:ext>
            </a:extLst>
          </p:cNvPr>
          <p:cNvSpPr/>
          <p:nvPr/>
        </p:nvSpPr>
        <p:spPr>
          <a:xfrm>
            <a:off x="5324282" y="588654"/>
            <a:ext cx="19626645" cy="1754326"/>
          </a:xfrm>
          <a:prstGeom prst="rect">
            <a:avLst/>
          </a:prstGeom>
          <a:noFill/>
          <a:ln>
            <a:noFill/>
          </a:ln>
        </p:spPr>
        <p:txBody>
          <a:bodyPr wrap="square" lIns="91440" tIns="45720" rIns="91440" bIns="45720">
            <a:spAutoFit/>
          </a:bodyPr>
          <a:lstStyle/>
          <a:p>
            <a:pPr algn="ctr"/>
            <a:r>
              <a:rPr lang="fr-FR" sz="5200" b="1" cap="none" spc="0" dirty="0">
                <a:ln w="13462">
                  <a:solidFill>
                    <a:schemeClr val="bg1"/>
                  </a:solidFill>
                  <a:prstDash val="solid"/>
                </a:ln>
                <a:solidFill>
                  <a:srgbClr val="912B3B"/>
                </a:solidFill>
                <a:effectLst>
                  <a:outerShdw dist="38100" dir="2700000" algn="bl" rotWithShape="0">
                    <a:schemeClr val="accent5"/>
                  </a:outerShdw>
                </a:effectLst>
                <a:latin typeface="Avenir Next Demi Bold" panose="020B0503020202020204" pitchFamily="34" charset="0"/>
              </a:rPr>
              <a:t>TITRE </a:t>
            </a:r>
            <a:r>
              <a:rPr lang="fr-FR" sz="5200" b="1" dirty="0">
                <a:ln w="13462">
                  <a:solidFill>
                    <a:schemeClr val="bg1"/>
                  </a:solidFill>
                  <a:prstDash val="solid"/>
                </a:ln>
                <a:solidFill>
                  <a:srgbClr val="912B3B"/>
                </a:solidFill>
                <a:effectLst>
                  <a:outerShdw dist="38100" dir="2700000" algn="bl" rotWithShape="0">
                    <a:schemeClr val="accent5"/>
                  </a:outerShdw>
                </a:effectLst>
                <a:latin typeface="Avenir Next Demi Bold" panose="020B0503020202020204" pitchFamily="34" charset="0"/>
              </a:rPr>
              <a:t>EN MAJUSCULE </a:t>
            </a:r>
          </a:p>
          <a:p>
            <a:pPr algn="ctr"/>
            <a:r>
              <a:rPr lang="fr-FR" sz="5200" b="1" cap="none" spc="0" dirty="0">
                <a:ln w="13462">
                  <a:solidFill>
                    <a:schemeClr val="bg1"/>
                  </a:solidFill>
                  <a:prstDash val="solid"/>
                </a:ln>
                <a:solidFill>
                  <a:srgbClr val="912B3B"/>
                </a:solidFill>
                <a:effectLst>
                  <a:outerShdw dist="38100" dir="2700000" algn="bl" rotWithShape="0">
                    <a:schemeClr val="accent5"/>
                  </a:outerShdw>
                </a:effectLst>
                <a:latin typeface="Avenir Next Demi Bold" panose="020B0503020202020204" pitchFamily="34" charset="0"/>
              </a:rPr>
              <a:t>POLICE AVENIR BOLD 52 pts</a:t>
            </a:r>
            <a:endParaRPr lang="fr-FR" sz="5200" b="1" cap="none" spc="0" dirty="0">
              <a:ln w="13462">
                <a:solidFill>
                  <a:schemeClr val="bg1"/>
                </a:solidFill>
                <a:prstDash val="solid"/>
              </a:ln>
              <a:solidFill>
                <a:srgbClr val="912B3B"/>
              </a:solidFill>
              <a:effectLst>
                <a:outerShdw dist="38100" dir="2700000" algn="bl" rotWithShape="0">
                  <a:schemeClr val="accent5"/>
                </a:outerShdw>
              </a:effectLst>
            </a:endParaRPr>
          </a:p>
        </p:txBody>
      </p:sp>
    </p:spTree>
    <p:extLst>
      <p:ext uri="{BB962C8B-B14F-4D97-AF65-F5344CB8AC3E}">
        <p14:creationId xmlns:p14="http://schemas.microsoft.com/office/powerpoint/2010/main" val="421317368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TotalTime>
  <Words>1213</Words>
  <Application>Microsoft Macintosh PowerPoint</Application>
  <PresentationFormat>Personnalisé</PresentationFormat>
  <Paragraphs>60</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Avenir Next Condensed</vt:lpstr>
      <vt:lpstr>Avenir Next Demi Bold</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Bouix Julien</dc:creator>
  <cp:lastModifiedBy>Bouix Julien</cp:lastModifiedBy>
  <cp:revision>27</cp:revision>
  <dcterms:created xsi:type="dcterms:W3CDTF">2019-03-08T14:50:35Z</dcterms:created>
  <dcterms:modified xsi:type="dcterms:W3CDTF">2019-04-29T14:13:09Z</dcterms:modified>
</cp:coreProperties>
</file>